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C02DC-9C6D-4DB7-BF0A-8D8083291CE6}" type="datetimeFigureOut">
              <a:rPr lang="ru-RU" smtClean="0"/>
              <a:pPr/>
              <a:t>23.03.2020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23C3AE-EBF9-4015-8BA9-66AA2DF4958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3168352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LEGEA LUI OHM PENTRU O POR</a:t>
            </a:r>
            <a:r>
              <a:rPr lang="ro-RO" sz="6600" dirty="0" smtClean="0">
                <a:solidFill>
                  <a:schemeClr val="bg1"/>
                </a:solidFill>
              </a:rPr>
              <a:t>ȚIUNE DE CIRCUIT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72074"/>
            <a:ext cx="7854696" cy="1381262"/>
          </a:xfrm>
        </p:spPr>
        <p:txBody>
          <a:bodyPr>
            <a:normAutofit fontScale="92500" lnSpcReduction="20000"/>
          </a:bodyPr>
          <a:lstStyle/>
          <a:p>
            <a:pPr algn="l"/>
            <a:endParaRPr lang="ro-RO" dirty="0" smtClean="0"/>
          </a:p>
          <a:p>
            <a:pPr algn="l"/>
            <a:r>
              <a:rPr lang="ro-RO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Realizat:</a:t>
            </a:r>
            <a:r>
              <a:rPr lang="ro-RO" sz="33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Prof.Oprescu</a:t>
            </a:r>
            <a:r>
              <a:rPr lang="ro-RO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Narcis Doru</a:t>
            </a:r>
          </a:p>
          <a:p>
            <a:pPr algn="l"/>
            <a:r>
              <a:rPr lang="ro-RO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Ș</a:t>
            </a:r>
            <a:r>
              <a:rPr lang="ro-RO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coala Gimnazială „</a:t>
            </a:r>
            <a:r>
              <a:rPr lang="ro-RO" sz="33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Gh.Banea</a:t>
            </a:r>
            <a:r>
              <a:rPr lang="ro-RO" sz="33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33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4. Două conductoare cu rezistențade 2Ω și 6Ω sunt legate în paralel și întrodu-se într-un circuit, tensiunea la capetele căruia este de 9V. Care este intensitatea curentului pe fiecare conductor?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 Două conductoare cu rezistența de 3Ω și 5Ω sunt legate în serie. Intensitatea curentului în circuit este egală cu 5A. Care este tensiunea totală a circuitului?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Care este rezistența circuitelor date, rezistoarele sunt identice.</a:t>
            </a:r>
          </a:p>
          <a:p>
            <a:pPr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                1           2           3 </a:t>
            </a:r>
          </a:p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   1</a:t>
            </a:r>
          </a:p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    2</a:t>
            </a:r>
          </a:p>
          <a:p>
            <a:pPr algn="ctr">
              <a:buNone/>
            </a:pP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    3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3608" y="364502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619672" y="3501008"/>
            <a:ext cx="100811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3501008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3501008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8" idx="3"/>
            <a:endCxn id="10" idx="1"/>
          </p:cNvCxnSpPr>
          <p:nvPr/>
        </p:nvCxnSpPr>
        <p:spPr>
          <a:xfrm>
            <a:off x="2627784" y="368102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" idx="3"/>
            <a:endCxn id="11" idx="1"/>
          </p:cNvCxnSpPr>
          <p:nvPr/>
        </p:nvCxnSpPr>
        <p:spPr>
          <a:xfrm>
            <a:off x="4499992" y="368102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11" idx="3"/>
          </p:cNvCxnSpPr>
          <p:nvPr/>
        </p:nvCxnSpPr>
        <p:spPr>
          <a:xfrm flipV="1">
            <a:off x="6300192" y="3645024"/>
            <a:ext cx="50405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347864" y="4221088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347864" y="4869160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347864" y="5517232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22" idx="3"/>
          </p:cNvCxnSpPr>
          <p:nvPr/>
        </p:nvCxnSpPr>
        <p:spPr>
          <a:xfrm flipV="1">
            <a:off x="4572000" y="4365104"/>
            <a:ext cx="50405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3" idx="3"/>
          </p:cNvCxnSpPr>
          <p:nvPr/>
        </p:nvCxnSpPr>
        <p:spPr>
          <a:xfrm flipV="1">
            <a:off x="4572000" y="5013176"/>
            <a:ext cx="504056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3"/>
          </p:cNvCxnSpPr>
          <p:nvPr/>
        </p:nvCxnSpPr>
        <p:spPr>
          <a:xfrm flipV="1">
            <a:off x="4572000" y="5661248"/>
            <a:ext cx="64807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2" idx="1"/>
          </p:cNvCxnSpPr>
          <p:nvPr/>
        </p:nvCxnSpPr>
        <p:spPr>
          <a:xfrm flipH="1" flipV="1">
            <a:off x="2699792" y="4365104"/>
            <a:ext cx="64807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3" idx="1"/>
          </p:cNvCxnSpPr>
          <p:nvPr/>
        </p:nvCxnSpPr>
        <p:spPr>
          <a:xfrm flipH="1" flipV="1">
            <a:off x="2627784" y="5013176"/>
            <a:ext cx="72008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4" idx="1"/>
          </p:cNvCxnSpPr>
          <p:nvPr/>
        </p:nvCxnSpPr>
        <p:spPr>
          <a:xfrm flipH="1" flipV="1">
            <a:off x="2627784" y="5661248"/>
            <a:ext cx="720080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2627784" y="4365104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5076056" y="4365104"/>
            <a:ext cx="72008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076056" y="5013176"/>
            <a:ext cx="936104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1835696" y="501317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TEST FULGER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24745"/>
          <a:ext cx="8784976" cy="5558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246"/>
                <a:gridCol w="7376626"/>
                <a:gridCol w="936104"/>
              </a:tblGrid>
              <a:tr h="432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Întrebarea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Intensitatea curentului este o mărime vectorială.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Tensiunea electrică se măsoară cu voltmetrul.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Expresia matematică a legii lui Ohm este I=U*R.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Unitatea de masură a intensității curentului electric este voltul.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Rezistența reprezintă opunerea manifestată de conductor la trecerea curentului prin el.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Ampermetrul se conectează în circuit în serie.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La unirea în paralel a două conductoare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t 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=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 =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1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Voltrmetrul se conectează în circuit în serie.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Un volt reprezintă lucrul mecanic de 1J efectuat la deplasarea sarcinii de 1C.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8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La mărirea rezistenșei conductorului în circuit, intensitatea curentului se micșorează.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TEST FULGER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5"/>
          <a:ext cx="8964488" cy="578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4"/>
                <a:gridCol w="7776864"/>
                <a:gridCol w="720080"/>
              </a:tblGrid>
              <a:tr h="3600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Times New Roman"/>
                          <a:ea typeface="Calibri"/>
                          <a:cs typeface="Times New Roman"/>
                        </a:rPr>
                        <a:t>Nr.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Întrebarea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Intensitatea curentului este o mărime vectorială.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Tensiunea electrică se măsoară cu voltmetrul.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Expresia matematică a legii lui Ohm este I=U*R.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Unitatea de masură a intensității curentului electric este voltul.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Rezistența reprezintă opunerea manifestată de conductor la trecerea curentului prin el.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Ampermetrul se conectează în circuit în serie.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La unirea în paralel a două conductoare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t 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=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 = U</a:t>
                      </a:r>
                      <a:r>
                        <a:rPr lang="ro-RO" sz="2000" baseline="-25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Voltrmetrul se conectează în circuit în serie.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Un volt reprezintă lucrul mecanic de 1J efectuat la deplasarea sarcinii de 1C.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11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800" dirty="0">
                          <a:latin typeface="Times New Roman"/>
                          <a:ea typeface="Calibri"/>
                          <a:cs typeface="Times New Roman"/>
                        </a:rPr>
                        <a:t>10.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La mărirea </a:t>
                      </a:r>
                      <a:r>
                        <a:rPr lang="ro-RO" sz="2000" dirty="0" smtClean="0">
                          <a:latin typeface="Times New Roman"/>
                          <a:ea typeface="Calibri"/>
                          <a:cs typeface="Times New Roman"/>
                        </a:rPr>
                        <a:t>rezistenței </a:t>
                      </a:r>
                      <a:r>
                        <a:rPr lang="ro-RO" sz="2000" dirty="0">
                          <a:latin typeface="Times New Roman"/>
                          <a:ea typeface="Calibri"/>
                          <a:cs typeface="Times New Roman"/>
                        </a:rPr>
                        <a:t>conductorului în circuit, intensitatea curentului se micșorează.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ro-RO" smtClean="0">
                <a:latin typeface="Times New Roman" pitchFamily="18" charset="0"/>
                <a:cs typeface="Times New Roman" pitchFamily="18" charset="0"/>
              </a:rPr>
              <a:t>PENTRU </a:t>
            </a:r>
            <a:r>
              <a:rPr lang="ro-RO" smtClean="0">
                <a:latin typeface="Times New Roman" pitchFamily="18" charset="0"/>
                <a:cs typeface="Times New Roman" pitchFamily="18" charset="0"/>
              </a:rPr>
              <a:t>PORTOFOLIU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o-RO" sz="6600" dirty="0" smtClean="0">
                <a:latin typeface="Times New Roman" pitchFamily="18" charset="0"/>
                <a:cs typeface="Times New Roman" pitchFamily="18" charset="0"/>
              </a:rPr>
              <a:t>Tema </a:t>
            </a:r>
            <a:r>
              <a:rPr lang="ro-MO" sz="6600" dirty="0" smtClean="0">
                <a:latin typeface="Times New Roman" pitchFamily="18" charset="0"/>
                <a:cs typeface="Times New Roman" pitchFamily="18" charset="0"/>
              </a:rPr>
              <a:t>1.4, </a:t>
            </a:r>
          </a:p>
          <a:p>
            <a:pPr algn="ctr">
              <a:buNone/>
            </a:pPr>
            <a:r>
              <a:rPr lang="ro-MO" sz="6600" dirty="0" smtClean="0">
                <a:latin typeface="Times New Roman" pitchFamily="18" charset="0"/>
                <a:cs typeface="Times New Roman" pitchFamily="18" charset="0"/>
              </a:rPr>
              <a:t>exercițiile 1-5</a:t>
            </a:r>
            <a:r>
              <a:rPr lang="ro-RO" sz="6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MO" sz="6600" dirty="0" smtClean="0">
                <a:latin typeface="Times New Roman" pitchFamily="18" charset="0"/>
                <a:cs typeface="Times New Roman" pitchFamily="18" charset="0"/>
              </a:rPr>
              <a:t>pag. 83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o-RO" sz="9600" dirty="0" smtClean="0">
                <a:latin typeface="Times New Roman" pitchFamily="18" charset="0"/>
                <a:cs typeface="Times New Roman" pitchFamily="18" charset="0"/>
              </a:rPr>
              <a:t>MULȚUMESC PENTRU LECȚIE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224136"/>
          </a:xfrm>
        </p:spPr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OBIECTIVELE LECȚIEI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 lnSpcReduction="10000"/>
          </a:bodyPr>
          <a:lstStyle/>
          <a:p>
            <a:r>
              <a:rPr lang="ro-RO" sz="2800" dirty="0" smtClean="0"/>
              <a:t>O</a:t>
            </a:r>
            <a:r>
              <a:rPr lang="ro-RO" sz="2800" baseline="-25000" dirty="0" smtClean="0"/>
              <a:t>1</a:t>
            </a:r>
            <a:r>
              <a:rPr lang="ro-RO" sz="2800" dirty="0" smtClean="0"/>
              <a:t> – să cunoască mărimile fizice caracteristice curentului electric (U, I, R),  unităţile lor  de  măsură, instrumentele de  măsură  şi  modul  de  conectare  al  acestora  într-un circuit;</a:t>
            </a:r>
            <a:endParaRPr lang="ru-RU" sz="2800" dirty="0" smtClean="0"/>
          </a:p>
          <a:p>
            <a:r>
              <a:rPr lang="ro-RO" sz="2800" dirty="0" smtClean="0"/>
              <a:t>O</a:t>
            </a:r>
            <a:r>
              <a:rPr lang="ro-RO" sz="2800" baseline="-25000" dirty="0" smtClean="0"/>
              <a:t>2</a:t>
            </a:r>
            <a:r>
              <a:rPr lang="ro-RO" sz="2800" dirty="0" smtClean="0"/>
              <a:t> – să fie capabili să realizeze practic un circuit electric simplu, să măsoare tensiunea aplicată unui element de circuit (rezistor, bec) şi intensitatea curentului prin acesta; </a:t>
            </a:r>
            <a:endParaRPr lang="ru-RU" sz="2800" dirty="0" smtClean="0"/>
          </a:p>
          <a:p>
            <a:r>
              <a:rPr lang="ro-RO" sz="2800" dirty="0" smtClean="0"/>
              <a:t>O</a:t>
            </a:r>
            <a:r>
              <a:rPr lang="ro-RO" sz="2800" baseline="-25000" dirty="0" smtClean="0"/>
              <a:t>3</a:t>
            </a:r>
            <a:r>
              <a:rPr lang="ro-RO" sz="2800" dirty="0" smtClean="0"/>
              <a:t> – să enunţe legea lui Ohm pentru o porţiune de circuit.</a:t>
            </a:r>
            <a:endParaRPr lang="ru-RU" sz="2800" dirty="0" smtClean="0"/>
          </a:p>
          <a:p>
            <a:r>
              <a:rPr lang="ro-RO" sz="2800" dirty="0" smtClean="0"/>
              <a:t>O</a:t>
            </a:r>
            <a:r>
              <a:rPr lang="ro-RO" sz="2800" baseline="-25000" dirty="0" smtClean="0"/>
              <a:t>4</a:t>
            </a:r>
            <a:r>
              <a:rPr lang="ro-RO" sz="2800" dirty="0" smtClean="0"/>
              <a:t> – să aplice legea lui Ohm pentru o porţiune de circuit la rezolvarea problemelor şi în viaţa cotidiană.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008112"/>
          </a:xfrm>
        </p:spPr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CAREU DE CUVINTE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o-RO" dirty="0" smtClean="0"/>
              <a:t>Purtători de sarcină electrică negativă. </a:t>
            </a:r>
            <a:endParaRPr lang="ru-RU" dirty="0" smtClean="0"/>
          </a:p>
          <a:p>
            <a:pPr lvl="0"/>
            <a:r>
              <a:rPr lang="ro-RO" dirty="0" smtClean="0"/>
              <a:t>Proprietatea corpurilor de a atrage alte corpuri. </a:t>
            </a:r>
            <a:endParaRPr lang="ru-RU" dirty="0" smtClean="0"/>
          </a:p>
          <a:p>
            <a:pPr lvl="0"/>
            <a:r>
              <a:rPr lang="ro-RO" dirty="0" smtClean="0"/>
              <a:t>Sursă de curent electric. </a:t>
            </a:r>
            <a:endParaRPr lang="ru-RU" dirty="0" smtClean="0"/>
          </a:p>
          <a:p>
            <a:pPr lvl="0"/>
            <a:r>
              <a:rPr lang="ro-RO" dirty="0" smtClean="0"/>
              <a:t>Mărime fizică definită de cantitatea de sarcină ce trece în unitatea de timp prin unitatea de suprafață a unui conductor. </a:t>
            </a:r>
            <a:endParaRPr lang="ru-RU" dirty="0" smtClean="0"/>
          </a:p>
          <a:p>
            <a:pPr lvl="0"/>
            <a:r>
              <a:rPr lang="ro-RO" dirty="0" smtClean="0"/>
              <a:t>Unitatea de măsură a intensității electrice. </a:t>
            </a:r>
            <a:endParaRPr lang="ru-RU" dirty="0" smtClean="0"/>
          </a:p>
          <a:p>
            <a:pPr lvl="0"/>
            <a:r>
              <a:rPr lang="ro-RO" dirty="0" smtClean="0"/>
              <a:t>Conductoarele pot fi conectate într-un circui în serie și în ... </a:t>
            </a:r>
            <a:endParaRPr lang="ru-RU" dirty="0" smtClean="0"/>
          </a:p>
          <a:p>
            <a:pPr lvl="0"/>
            <a:r>
              <a:rPr lang="ro-RO" dirty="0" smtClean="0"/>
              <a:t>Mărimea fizică egală numeric cu lucrul mecanic necesar la deplasarea sarcinii pozitive egală cu unitatea între două puncte respective. </a:t>
            </a:r>
            <a:endParaRPr lang="ru-RU" dirty="0" smtClean="0"/>
          </a:p>
          <a:p>
            <a:pPr lvl="0"/>
            <a:r>
              <a:rPr lang="ro-RO" dirty="0" smtClean="0"/>
              <a:t>Substanțele în care sarcinile electrice nu se pot deplasa liber. </a:t>
            </a:r>
            <a:endParaRPr lang="ru-RU" dirty="0" smtClean="0"/>
          </a:p>
          <a:p>
            <a:pPr lvl="0"/>
            <a:r>
              <a:rPr lang="ro-RO" dirty="0" smtClean="0"/>
              <a:t>Substanțele care conduc curentul electric. </a:t>
            </a:r>
            <a:endParaRPr lang="ru-RU" dirty="0" smtClean="0"/>
          </a:p>
          <a:p>
            <a:pPr lvl="0"/>
            <a:r>
              <a:rPr lang="ro-RO" dirty="0" smtClean="0"/>
              <a:t>Aparatul de măsură a rezistenței. </a:t>
            </a:r>
            <a:endParaRPr lang="ru-RU" dirty="0" smtClean="0"/>
          </a:p>
          <a:p>
            <a:pPr lvl="0"/>
            <a:r>
              <a:rPr lang="ro-RO" dirty="0" smtClean="0"/>
              <a:t>Aparatul de măsură a tensiunii electrice.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SCHEMA CIRCUITULUI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o-RO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Безымянны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813690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LEGEA LUI OHM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o-RO" dirty="0" smtClean="0"/>
          </a:p>
          <a:p>
            <a:pPr algn="ctr">
              <a:buNone/>
            </a:pPr>
            <a:r>
              <a:rPr lang="ro-RO" sz="6000" i="1" dirty="0" smtClean="0"/>
              <a:t>I =</a:t>
            </a:r>
            <a:r>
              <a:rPr lang="ro-RO" dirty="0" smtClean="0"/>
              <a:t> </a:t>
            </a:r>
            <a:endParaRPr lang="ru-RU" dirty="0" smtClean="0"/>
          </a:p>
          <a:p>
            <a:pPr algn="ctr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4000" dirty="0" smtClean="0">
                <a:latin typeface="Times New Roman" pitchFamily="18" charset="0"/>
                <a:cs typeface="Times New Roman" pitchFamily="18" charset="0"/>
              </a:rPr>
              <a:t>   Intensitatea curentului pe o porțiune de circuit este direct proporțională cu tensiunea aplicată la capetele acestei porțiuni și invers proporțională cu rezistența ei.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1628800"/>
            <a:ext cx="428625" cy="136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864096"/>
          </a:xfrm>
        </p:spPr>
        <p:txBody>
          <a:bodyPr>
            <a:normAutofit/>
          </a:bodyPr>
          <a:lstStyle/>
          <a:p>
            <a:pPr algn="ctr"/>
            <a:r>
              <a:rPr lang="ro-RO" sz="4000" dirty="0" smtClean="0">
                <a:latin typeface="Times New Roman" pitchFamily="18" charset="0"/>
                <a:cs typeface="Times New Roman" pitchFamily="18" charset="0"/>
              </a:rPr>
              <a:t>CONEXIUNEA CONDUCTOARELOR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27848"/>
          </a:xfrm>
        </p:spPr>
        <p:txBody>
          <a:bodyPr numCol="2"/>
          <a:lstStyle/>
          <a:p>
            <a:pPr algn="ctr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SERIE</a:t>
            </a:r>
          </a:p>
          <a:p>
            <a:pPr algn="ctr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o-RO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3200" dirty="0" smtClean="0"/>
              <a:t> U</a:t>
            </a:r>
            <a:r>
              <a:rPr lang="ro-RO" sz="3200" baseline="-25000" dirty="0" smtClean="0"/>
              <a:t>t</a:t>
            </a:r>
            <a:r>
              <a:rPr lang="ro-RO" sz="3200" dirty="0" smtClean="0"/>
              <a:t>=U</a:t>
            </a:r>
            <a:r>
              <a:rPr lang="ro-RO" sz="3200" baseline="-25000" dirty="0" smtClean="0"/>
              <a:t>1</a:t>
            </a:r>
            <a:r>
              <a:rPr lang="ro-RO" sz="3200" dirty="0" smtClean="0"/>
              <a:t>+U</a:t>
            </a:r>
            <a:r>
              <a:rPr lang="ro-RO" sz="3200" baseline="-25000" dirty="0" smtClean="0"/>
              <a:t>2</a:t>
            </a:r>
          </a:p>
          <a:p>
            <a:pPr algn="ctr">
              <a:buNone/>
            </a:pPr>
            <a:r>
              <a:rPr lang="ro-RO" sz="3200" dirty="0" smtClean="0"/>
              <a:t> U=I*R</a:t>
            </a:r>
            <a:endParaRPr lang="ru-RU" sz="3200" dirty="0" smtClean="0"/>
          </a:p>
          <a:p>
            <a:pPr algn="ctr">
              <a:buNone/>
            </a:pPr>
            <a:r>
              <a:rPr lang="ro-RO" sz="3200" dirty="0" smtClean="0"/>
              <a:t>  I</a:t>
            </a:r>
            <a:r>
              <a:rPr lang="ro-RO" sz="3200" baseline="-25000" dirty="0" smtClean="0"/>
              <a:t>t</a:t>
            </a:r>
            <a:r>
              <a:rPr lang="ro-RO" sz="3200" dirty="0" smtClean="0"/>
              <a:t>=I</a:t>
            </a:r>
            <a:r>
              <a:rPr lang="ro-RO" sz="3200" baseline="-25000" dirty="0" smtClean="0"/>
              <a:t>1</a:t>
            </a:r>
            <a:r>
              <a:rPr lang="ro-RO" sz="3200" dirty="0" smtClean="0"/>
              <a:t>=I</a:t>
            </a:r>
            <a:r>
              <a:rPr lang="ro-RO" sz="3200" baseline="-25000" dirty="0" smtClean="0"/>
              <a:t>2</a:t>
            </a:r>
          </a:p>
          <a:p>
            <a:pPr algn="ctr">
              <a:buNone/>
            </a:pPr>
            <a:r>
              <a:rPr lang="ro-RO" sz="3200" dirty="0" smtClean="0"/>
              <a:t>    R</a:t>
            </a:r>
            <a:r>
              <a:rPr lang="ro-RO" sz="3200" baseline="-25000" dirty="0" smtClean="0"/>
              <a:t>t</a:t>
            </a:r>
            <a:r>
              <a:rPr lang="ro-RO" sz="3200" dirty="0" smtClean="0"/>
              <a:t>=R</a:t>
            </a:r>
            <a:r>
              <a:rPr lang="ro-RO" sz="3200" baseline="-25000" dirty="0" smtClean="0"/>
              <a:t>1</a:t>
            </a:r>
            <a:r>
              <a:rPr lang="ro-RO" sz="3200" dirty="0" smtClean="0"/>
              <a:t>+R</a:t>
            </a:r>
            <a:r>
              <a:rPr lang="ro-RO" sz="3200" baseline="-25000" dirty="0" smtClean="0"/>
              <a:t>2</a:t>
            </a:r>
            <a:endParaRPr lang="ru-RU" sz="3200" dirty="0" smtClean="0"/>
          </a:p>
          <a:p>
            <a:pPr algn="ctr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o-RO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PARALEL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o-RO" sz="3200" dirty="0" smtClean="0"/>
              <a:t>I</a:t>
            </a:r>
            <a:r>
              <a:rPr lang="ro-RO" sz="3200" baseline="-25000" dirty="0" smtClean="0"/>
              <a:t>t</a:t>
            </a:r>
            <a:r>
              <a:rPr lang="ro-RO" sz="3200" dirty="0" smtClean="0"/>
              <a:t>=I</a:t>
            </a:r>
            <a:r>
              <a:rPr lang="ro-RO" sz="3200" baseline="-25000" dirty="0" smtClean="0"/>
              <a:t>1</a:t>
            </a:r>
            <a:r>
              <a:rPr lang="ro-RO" sz="3200" dirty="0" smtClean="0"/>
              <a:t>+I</a:t>
            </a:r>
            <a:r>
              <a:rPr lang="ro-RO" sz="3200" baseline="-25000" dirty="0" smtClean="0"/>
              <a:t>2</a:t>
            </a:r>
          </a:p>
          <a:p>
            <a:pPr>
              <a:buNone/>
            </a:pPr>
            <a:r>
              <a:rPr lang="ro-RO" sz="3200" i="1" dirty="0" smtClean="0"/>
              <a:t>                       I= </a:t>
            </a:r>
          </a:p>
          <a:p>
            <a:pPr>
              <a:buNone/>
            </a:pPr>
            <a:r>
              <a:rPr lang="ro-RO" dirty="0" smtClean="0"/>
              <a:t>                U</a:t>
            </a:r>
            <a:r>
              <a:rPr lang="ro-RO" baseline="-25000" dirty="0" smtClean="0"/>
              <a:t>t</a:t>
            </a:r>
            <a:r>
              <a:rPr lang="ro-RO" dirty="0" smtClean="0"/>
              <a:t>=U</a:t>
            </a:r>
            <a:r>
              <a:rPr lang="ro-RO" baseline="-25000" dirty="0" smtClean="0"/>
              <a:t>1</a:t>
            </a:r>
            <a:r>
              <a:rPr lang="ro-RO" dirty="0" smtClean="0"/>
              <a:t>=U</a:t>
            </a:r>
            <a:r>
              <a:rPr lang="ro-RO" baseline="-25000" dirty="0" smtClean="0"/>
              <a:t>2</a:t>
            </a:r>
            <a:endParaRPr lang="ru-RU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r>
              <a:rPr lang="ro-RO" dirty="0" smtClean="0"/>
              <a:t>                    =        + </a:t>
            </a: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3568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15616" y="1844824"/>
            <a:ext cx="6480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763688" y="198884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123728" y="1844824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43808" y="198884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156176" y="1700808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56176" y="2204864"/>
            <a:ext cx="93610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>
            <a:stCxn id="15" idx="3"/>
          </p:cNvCxnSpPr>
          <p:nvPr/>
        </p:nvCxnSpPr>
        <p:spPr>
          <a:xfrm>
            <a:off x="7092280" y="184482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6" idx="1"/>
          </p:cNvCxnSpPr>
          <p:nvPr/>
        </p:nvCxnSpPr>
        <p:spPr>
          <a:xfrm flipH="1">
            <a:off x="5796136" y="23488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452320" y="184482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5796136" y="1844824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5" idx="1"/>
          </p:cNvCxnSpPr>
          <p:nvPr/>
        </p:nvCxnSpPr>
        <p:spPr>
          <a:xfrm>
            <a:off x="5796136" y="184482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7452320" y="206084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436096" y="213285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endCxn id="16" idx="3"/>
          </p:cNvCxnSpPr>
          <p:nvPr/>
        </p:nvCxnSpPr>
        <p:spPr>
          <a:xfrm flipH="1">
            <a:off x="7092280" y="234888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3140968"/>
            <a:ext cx="288032" cy="716731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581128"/>
            <a:ext cx="396044" cy="792088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581128"/>
            <a:ext cx="432048" cy="833235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4581128"/>
            <a:ext cx="432048" cy="833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o-RO" sz="4800" dirty="0" smtClean="0">
                <a:latin typeface="Times New Roman" pitchFamily="18" charset="0"/>
                <a:cs typeface="Times New Roman" pitchFamily="18" charset="0"/>
              </a:rPr>
              <a:t>1. Determinaţi rezistenţa electrică a unui conductor prin care circulă un curent electric cu intensitatea de 2,5 mA, ştiind că tensiunea electrică între capetele lui este de 5 V.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o-RO" dirty="0" smtClean="0"/>
              <a:t>   </a:t>
            </a:r>
            <a:r>
              <a:rPr lang="ro-RO" sz="4400" dirty="0" smtClean="0">
                <a:latin typeface="Times New Roman" pitchFamily="18" charset="0"/>
                <a:cs typeface="Times New Roman" pitchFamily="18" charset="0"/>
              </a:rPr>
              <a:t>2. Printr-un conductor electric trece o sarcină electrică de 1 C în 3 s. Ce lucru mecanic efectuiază câmpul electric dacă rezistenţa conductorului este egală cu 9 Ω.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smtClean="0">
                <a:latin typeface="Times New Roman" pitchFamily="18" charset="0"/>
                <a:cs typeface="Times New Roman" pitchFamily="18" charset="0"/>
              </a:rPr>
              <a:t>Problema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35480"/>
            <a:ext cx="8712968" cy="46618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o-RO" sz="4000" dirty="0" smtClean="0">
                <a:latin typeface="Times New Roman" pitchFamily="18" charset="0"/>
                <a:cs typeface="Times New Roman" pitchFamily="18" charset="0"/>
              </a:rPr>
              <a:t>3. La bornele grupării în paralel a două conductoare se aplică o tensiune electrică de 12V. Aflaţi rezistenţa electrică a grupării şi intensităţile curenţilor electrici prin fiecare ramură, dacă rezistenţele conductoarelor sunt egale respectiv cu 4 Ω şi 6 Ω.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762</Words>
  <Application>Microsoft Office PowerPoint</Application>
  <PresentationFormat>Expunere pe ecran (4:3)</PresentationFormat>
  <Paragraphs>121</Paragraphs>
  <Slides>16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16</vt:i4>
      </vt:variant>
    </vt:vector>
  </HeadingPairs>
  <TitlesOfParts>
    <vt:vector size="17" baseType="lpstr">
      <vt:lpstr>Поток</vt:lpstr>
      <vt:lpstr>LEGEA LUI OHM PENTRU O PORȚIUNE DE CIRCUIT</vt:lpstr>
      <vt:lpstr>OBIECTIVELE LECȚIEI </vt:lpstr>
      <vt:lpstr>CAREU DE CUVINTE</vt:lpstr>
      <vt:lpstr>SCHEMA CIRCUITULUI</vt:lpstr>
      <vt:lpstr>LEGEA LUI OHM</vt:lpstr>
      <vt:lpstr>CONEXIUNEA CONDUCTOARELOR</vt:lpstr>
      <vt:lpstr>Problema 1</vt:lpstr>
      <vt:lpstr>Problema 2</vt:lpstr>
      <vt:lpstr>Problema 3</vt:lpstr>
      <vt:lpstr>Problema 4</vt:lpstr>
      <vt:lpstr>Problema 5</vt:lpstr>
      <vt:lpstr>Problema 6</vt:lpstr>
      <vt:lpstr>TEST FULGER</vt:lpstr>
      <vt:lpstr>TEST FULGER</vt:lpstr>
      <vt:lpstr>TEMA PENTRU PORTOFOLIU</vt:lpstr>
      <vt:lpstr>Diapozitivul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LEGEA LUI OHM PENTRU O PORȚIUNE DE CIRCUIT</dc:title>
  <dc:creator>Администратор</dc:creator>
  <cp:lastModifiedBy>Director</cp:lastModifiedBy>
  <cp:revision>15</cp:revision>
  <dcterms:created xsi:type="dcterms:W3CDTF">2017-02-13T16:39:40Z</dcterms:created>
  <dcterms:modified xsi:type="dcterms:W3CDTF">2020-03-22T23:43:38Z</dcterms:modified>
</cp:coreProperties>
</file>